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Segoe UI" panose="020B0502040204020203" pitchFamily="34" charset="0"/>
      <p:regular r:id="rId8"/>
      <p:bold r:id="rId9"/>
      <p:italic r:id="rId10"/>
      <p:boldItalic r:id="rId11"/>
    </p:embeddedFont>
    <p:embeddedFont>
      <p:font typeface="Calibri" panose="020F0502020204030204" pitchFamily="34" charset="0"/>
      <p:regular r:id="rId12"/>
      <p:bold r:id="rId13"/>
      <p:italic r:id="rId14"/>
      <p:boldItalic r:id="rId15"/>
    </p:embeddedFont>
    <p:embeddedFont>
      <p:font typeface="Arial Narrow" panose="020B0606020202030204" pitchFamily="34" charset="0"/>
      <p:regular r:id="rId16"/>
      <p:bold r:id="rId17"/>
      <p:italic r:id="rId18"/>
      <p:boldItalic r:id="rId19"/>
    </p:embeddedFont>
    <p:embeddedFont>
      <p:font typeface="ＭＳ Ｐゴシック" panose="020B0600070205080204" pitchFamily="34" charset="-128"/>
      <p:regular r:id="rId20"/>
    </p:embeddedFont>
    <p:embeddedFont>
      <p:font typeface="Aharoni"/>
      <p:bold r:id="rId21"/>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30" d="100"/>
          <a:sy n="30" d="100"/>
        </p:scale>
        <p:origin x="581" y="-3322"/>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14.fntdata"/><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presProps" Target="pres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dirty="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SCK•CEN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SCK•CEN.</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png"/><Relationship Id="rId3" Type="http://schemas.openxmlformats.org/officeDocument/2006/relationships/hyperlink" Target="http://www.engage-concert.eu/" TargetMode="External"/><Relationship Id="rId7" Type="http://schemas.openxmlformats.org/officeDocument/2006/relationships/hyperlink" Target="mailto:ronald.smetsers@rivm.nl" TargetMode="External"/><Relationship Id="rId12" Type="http://schemas.openxmlformats.org/officeDocument/2006/relationships/image" Target="../media/image5.jpeg"/><Relationship Id="rId2" Type="http://schemas.openxmlformats.org/officeDocument/2006/relationships/hyperlink" Target="https://concert-h2020.eu/" TargetMode="External"/><Relationship Id="rId1" Type="http://schemas.openxmlformats.org/officeDocument/2006/relationships/slideLayout" Target="../slideLayouts/slideLayout1.xml"/><Relationship Id="rId6" Type="http://schemas.openxmlformats.org/officeDocument/2006/relationships/hyperlink" Target="mailto:chris.twenhofel@rivm.nl" TargetMode="External"/><Relationship Id="rId11" Type="http://schemas.openxmlformats.org/officeDocument/2006/relationships/image" Target="../media/image4.emf"/><Relationship Id="rId5" Type="http://schemas.openxmlformats.org/officeDocument/2006/relationships/hyperlink" Target="mailto:esther.vanasselt@wur.nl" TargetMode="External"/><Relationship Id="rId1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hyperlink" Target="https://www.eu-neris.net/projects.html" TargetMode="External"/><Relationship Id="rId9" Type="http://schemas.openxmlformats.org/officeDocument/2006/relationships/image" Target="../media/image2.png"/><Relationship Id="rId1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https://concert-h2020.eu</a:t>
            </a:r>
            <a:r>
              <a:rPr lang="nl-BE" sz="2000" dirty="0">
                <a:latin typeface="Arial" panose="020B0604020202020204" pitchFamily="34" charset="0"/>
                <a:cs typeface="Arial" panose="020B0604020202020204" pitchFamily="34" charset="0"/>
              </a:rPr>
              <a:t>)</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4"/>
              </a:rPr>
              <a:t>https://www.eu-neris.net/projects.html</a:t>
            </a:r>
            <a:r>
              <a:rPr lang="en-US" sz="2000" dirty="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a:solidFill>
                  <a:srgbClr val="4AA0B1"/>
                </a:solidFill>
                <a:cs typeface="Segoe UI" pitchFamily="34" charset="0"/>
              </a:rPr>
              <a:t>Stakeholder engagement through scenario-based discussion panels – Dutch National Panel –</a:t>
            </a:r>
            <a:endParaRPr lang="en-AU" sz="3600" b="1" dirty="0">
              <a:solidFill>
                <a:srgbClr val="4AA0B1"/>
              </a:solidFill>
              <a:cs typeface="Segoe UI" pitchFamily="34" charset="0"/>
            </a:endParaRPr>
          </a:p>
          <a:p>
            <a:pPr fontAlgn="auto">
              <a:lnSpc>
                <a:spcPct val="90000"/>
              </a:lnSpc>
              <a:spcBef>
                <a:spcPts val="0"/>
              </a:spcBef>
              <a:spcAft>
                <a:spcPts val="0"/>
              </a:spcAft>
            </a:pPr>
            <a:r>
              <a:rPr lang="en-AU" sz="2500" b="1" i="1" dirty="0">
                <a:solidFill>
                  <a:srgbClr val="4AA0B1"/>
                </a:solidFill>
                <a:cs typeface="Segoe UI" pitchFamily="34" charset="0"/>
              </a:rPr>
              <a:t>Esther van Asselt, Chris Twenhöfel, Ronald Smetsers</a:t>
            </a:r>
          </a:p>
          <a:p>
            <a:pPr fontAlgn="auto">
              <a:lnSpc>
                <a:spcPct val="90000"/>
              </a:lnSpc>
              <a:spcBef>
                <a:spcPts val="0"/>
              </a:spcBef>
              <a:spcAft>
                <a:spcPts val="0"/>
              </a:spcAft>
            </a:pPr>
            <a:r>
              <a:rPr lang="en-AU" sz="2500" i="1" dirty="0">
                <a:solidFill>
                  <a:srgbClr val="4AA0B1"/>
                </a:solidFill>
                <a:cs typeface="Segoe UI" pitchFamily="34" charset="0"/>
              </a:rPr>
              <a:t>Wageningen Food Safety Research, Wageningen, the Netherlands</a:t>
            </a:r>
          </a:p>
          <a:p>
            <a:pPr fontAlgn="auto">
              <a:lnSpc>
                <a:spcPct val="90000"/>
              </a:lnSpc>
              <a:spcBef>
                <a:spcPts val="0"/>
              </a:spcBef>
              <a:spcAft>
                <a:spcPts val="0"/>
              </a:spcAft>
            </a:pPr>
            <a:r>
              <a:rPr lang="en-AU" sz="2500" i="1" dirty="0">
                <a:solidFill>
                  <a:srgbClr val="4AA0B1"/>
                </a:solidFill>
                <a:cs typeface="Segoe UI" pitchFamily="34" charset="0"/>
              </a:rPr>
              <a:t>RIVM, Bilthoven, the Netherlands</a:t>
            </a:r>
          </a:p>
          <a:p>
            <a:pPr fontAlgn="auto">
              <a:lnSpc>
                <a:spcPct val="90000"/>
              </a:lnSpc>
              <a:spcBef>
                <a:spcPts val="0"/>
              </a:spcBef>
              <a:spcAft>
                <a:spcPts val="0"/>
              </a:spcAft>
            </a:pPr>
            <a:r>
              <a:rPr lang="en-AU" sz="2500" b="1" i="1" dirty="0">
                <a:solidFill>
                  <a:srgbClr val="4AA0B1"/>
                </a:solidFill>
                <a:cs typeface="Segoe UI" pitchFamily="34" charset="0"/>
                <a:hlinkClick r:id="rId5"/>
              </a:rPr>
              <a:t>esther.vanasselt@wur.nl</a:t>
            </a:r>
            <a:r>
              <a:rPr lang="en-AU" sz="2500" b="1" i="1" dirty="0">
                <a:solidFill>
                  <a:srgbClr val="4AA0B1"/>
                </a:solidFill>
                <a:cs typeface="Segoe UI" pitchFamily="34" charset="0"/>
              </a:rPr>
              <a:t>, </a:t>
            </a:r>
            <a:r>
              <a:rPr lang="en-AU" sz="2500" b="1" i="1" dirty="0">
                <a:solidFill>
                  <a:srgbClr val="4AA0B1"/>
                </a:solidFill>
                <a:cs typeface="Segoe UI" pitchFamily="34" charset="0"/>
                <a:hlinkClick r:id="rId6"/>
              </a:rPr>
              <a:t>chris.twenhofel@rivm.nl</a:t>
            </a:r>
            <a:r>
              <a:rPr lang="en-AU" sz="2500" b="1" i="1" dirty="0">
                <a:solidFill>
                  <a:srgbClr val="4AA0B1"/>
                </a:solidFill>
                <a:cs typeface="Segoe UI" pitchFamily="34" charset="0"/>
              </a:rPr>
              <a:t>, </a:t>
            </a:r>
            <a:r>
              <a:rPr lang="en-AU" sz="2500" b="1" i="1" dirty="0">
                <a:solidFill>
                  <a:srgbClr val="4AA0B1"/>
                </a:solidFill>
                <a:cs typeface="Segoe UI" pitchFamily="34" charset="0"/>
                <a:hlinkClick r:id="rId7"/>
              </a:rPr>
              <a:t>ronald.smetsers@rivm.nl</a:t>
            </a:r>
            <a:r>
              <a:rPr lang="en-AU" sz="2500" b="1" i="1" dirty="0">
                <a:solidFill>
                  <a:srgbClr val="4AA0B1"/>
                </a:solidFill>
                <a:cs typeface="Segoe UI" pitchFamily="34" charset="0"/>
              </a:rPr>
              <a:t>  </a:t>
            </a:r>
            <a:endParaRPr lang="en-US" sz="4600" dirty="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a:solidFill>
                    <a:schemeClr val="accent2"/>
                  </a:solidFill>
                  <a:latin typeface="CenturyGothic-Bold"/>
                </a:rPr>
                <a:t>2</a:t>
              </a:r>
              <a:r>
                <a:rPr lang="es-ES" sz="2000" b="1" i="0" u="none" strike="noStrike" dirty="0">
                  <a:solidFill>
                    <a:schemeClr val="accent2"/>
                  </a:solidFill>
                  <a:latin typeface="CenturyGothic-Bold"/>
                </a:rPr>
                <a:t> - 5</a:t>
              </a:r>
              <a:r>
                <a:rPr lang="es-ES" sz="2000" b="1" i="0" u="none" strike="noStrike" baseline="0" dirty="0">
                  <a:solidFill>
                    <a:schemeClr val="accent2"/>
                  </a:solidFill>
                  <a:latin typeface="CenturyGothic-Bold"/>
                </a:rPr>
                <a:t> December 2019</a:t>
              </a:r>
            </a:p>
            <a:p>
              <a:pPr algn="r"/>
              <a:r>
                <a:rPr lang="es-ES" sz="1400" b="1" dirty="0">
                  <a:solidFill>
                    <a:schemeClr val="accent2"/>
                  </a:solidFill>
                  <a:latin typeface="CenturyGothic-Bold"/>
                </a:rPr>
                <a:t>Lindner Hotel Gallery Central</a:t>
              </a:r>
              <a:endParaRPr lang="es-ES" sz="1400" b="1" i="0" u="none" strike="noStrike" baseline="0" dirty="0">
                <a:solidFill>
                  <a:schemeClr val="accent2"/>
                </a:solidFill>
                <a:latin typeface="CenturyGothic-Bold"/>
              </a:endParaRPr>
            </a:p>
            <a:p>
              <a:pPr algn="r"/>
              <a:r>
                <a:rPr lang="es-ES" sz="1400" b="1" dirty="0">
                  <a:solidFill>
                    <a:schemeClr val="accent2"/>
                  </a:solidFill>
                  <a:latin typeface="CenturyGothic-Bold"/>
                </a:rPr>
                <a:t>Bratislava, Slovak Republic</a:t>
              </a:r>
              <a:endParaRPr lang="es-ES" sz="1400" dirty="0">
                <a:solidFill>
                  <a:schemeClr val="accent2"/>
                </a:solidFill>
              </a:endParaRPr>
            </a:p>
          </p:txBody>
        </p:sp>
        <p:pic>
          <p:nvPicPr>
            <p:cNvPr id="18"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Workshop</a:t>
              </a:r>
            </a:p>
            <a:p>
              <a:pPr algn="r"/>
              <a:r>
                <a:rPr lang="en-GB" sz="2400" b="1" dirty="0">
                  <a:solidFill>
                    <a:schemeClr val="accent2"/>
                  </a:solidFill>
                  <a:latin typeface="CenturyGothic-Bold"/>
                </a:rPr>
                <a:t>“</a:t>
              </a:r>
              <a:r>
                <a:rPr lang="en-US" sz="2400" b="1" dirty="0">
                  <a:solidFill>
                    <a:schemeClr val="accent2"/>
                  </a:solidFill>
                  <a:latin typeface="CenturyGothic-Bold"/>
                </a:rPr>
                <a:t>Coping with uncertainties for improved modelling and decision making in nuclear emergencies</a:t>
              </a:r>
              <a:r>
                <a:rPr lang="en-GB" sz="2400" b="1" i="0" u="none" strike="noStrike" baseline="0" dirty="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rgbClr val="4AA0B1"/>
              </a:solidFill>
            </a:endParaRPr>
          </a:p>
        </p:txBody>
      </p:sp>
      <p:sp>
        <p:nvSpPr>
          <p:cNvPr id="37" name="Rectangle 490"/>
          <p:cNvSpPr/>
          <p:nvPr/>
        </p:nvSpPr>
        <p:spPr bwMode="auto">
          <a:xfrm>
            <a:off x="1258888" y="59229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Introduction</a:t>
            </a:r>
          </a:p>
        </p:txBody>
      </p:sp>
      <p:sp>
        <p:nvSpPr>
          <p:cNvPr id="39" name="Rectangle 495"/>
          <p:cNvSpPr/>
          <p:nvPr/>
        </p:nvSpPr>
        <p:spPr bwMode="auto">
          <a:xfrm>
            <a:off x="1258888" y="9883775"/>
            <a:ext cx="27720925" cy="2399944"/>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9914295"/>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Objectives</a:t>
            </a:r>
          </a:p>
        </p:txBody>
      </p:sp>
      <p:sp>
        <p:nvSpPr>
          <p:cNvPr id="41" name="Rectangle 498"/>
          <p:cNvSpPr/>
          <p:nvPr/>
        </p:nvSpPr>
        <p:spPr bwMode="auto">
          <a:xfrm>
            <a:off x="1279524" y="12830725"/>
            <a:ext cx="27720925" cy="7751251"/>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28946" y="13026708"/>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105476"/>
            <a:ext cx="27681237" cy="14361956"/>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sz="3000" dirty="0">
              <a:latin typeface="+mn-lt"/>
              <a:ea typeface="Segoe UI" pitchFamily="34" charset="0"/>
              <a:cs typeface="Segoe UI" pitchFamily="34" charset="0"/>
            </a:endParaRPr>
          </a:p>
        </p:txBody>
      </p:sp>
      <p:sp>
        <p:nvSpPr>
          <p:cNvPr id="46" name="Rectangle 504"/>
          <p:cNvSpPr/>
          <p:nvPr/>
        </p:nvSpPr>
        <p:spPr bwMode="auto">
          <a:xfrm>
            <a:off x="1258888" y="361362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6176903"/>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38128" y="21160816"/>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4AA0B1"/>
                </a:solidFill>
                <a:latin typeface="+mj-lt"/>
                <a:cs typeface="Segoe UI" pitchFamily="34" charset="0"/>
              </a:rPr>
              <a:t>Results and Discussion</a:t>
            </a:r>
          </a:p>
        </p:txBody>
      </p:sp>
      <p:sp>
        <p:nvSpPr>
          <p:cNvPr id="62" name="Text Box 12"/>
          <p:cNvSpPr txBox="1">
            <a:spLocks noChangeArrowheads="1"/>
          </p:cNvSpPr>
          <p:nvPr/>
        </p:nvSpPr>
        <p:spPr bwMode="auto">
          <a:xfrm>
            <a:off x="1852158" y="6764370"/>
            <a:ext cx="26249608" cy="1607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defTabSz="1318068">
              <a:lnSpc>
                <a:spcPct val="113000"/>
              </a:lnSpc>
              <a:spcBef>
                <a:spcPts val="600"/>
              </a:spcBef>
              <a:defRPr/>
            </a:pPr>
            <a:r>
              <a:rPr lang="en-US" sz="3000" dirty="0">
                <a:latin typeface="+mn-lt"/>
                <a:ea typeface="ＭＳ Ｐゴシック" charset="-128"/>
              </a:rPr>
              <a:t>The decision-making process in the transition phase is complex as multiple aspects need to be considered and objectives between stakeholders may differ. It is then difficult to take informed, thoughtful decisions. A structured and transparent approach is needed that incorporates all relevant factors, which allows for discussion with relevant stakeholders.</a:t>
            </a:r>
          </a:p>
        </p:txBody>
      </p:sp>
      <p:sp>
        <p:nvSpPr>
          <p:cNvPr id="63" name="Text Box 12"/>
          <p:cNvSpPr txBox="1">
            <a:spLocks noChangeArrowheads="1"/>
          </p:cNvSpPr>
          <p:nvPr/>
        </p:nvSpPr>
        <p:spPr bwMode="auto">
          <a:xfrm>
            <a:off x="1852158" y="10745820"/>
            <a:ext cx="26249607" cy="994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ea typeface="ＭＳ Ｐゴシック" charset="-128"/>
              </a:rPr>
              <a:t>The aim of this research was to develop a structured approach involving various stakeholders in order to facilitate the decision-making process after a nuclear incident in the Netherlands.</a:t>
            </a:r>
            <a:endParaRPr lang="en-AU" sz="3000" dirty="0">
              <a:latin typeface="+mn-lt"/>
              <a:cs typeface="Segoe UI" pitchFamily="34" charset="0"/>
            </a:endParaRPr>
          </a:p>
        </p:txBody>
      </p:sp>
      <p:sp>
        <p:nvSpPr>
          <p:cNvPr id="64" name="Text Box 12"/>
          <p:cNvSpPr txBox="1">
            <a:spLocks noChangeArrowheads="1"/>
          </p:cNvSpPr>
          <p:nvPr/>
        </p:nvSpPr>
        <p:spPr bwMode="auto">
          <a:xfrm>
            <a:off x="1852159" y="13890211"/>
            <a:ext cx="14226223" cy="64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GB" sz="3000" dirty="0">
                <a:latin typeface="+mn-lt"/>
              </a:rPr>
              <a:t>Two panel meetings were organised in 2018 with a diverse set of stakeholders. Discussions were organised around a fictive incident at the NPP of </a:t>
            </a:r>
            <a:r>
              <a:rPr lang="en-GB" sz="3000" dirty="0" err="1">
                <a:latin typeface="+mn-lt"/>
              </a:rPr>
              <a:t>Borssele</a:t>
            </a:r>
            <a:r>
              <a:rPr lang="en-GB" sz="3000" dirty="0">
                <a:latin typeface="+mn-lt"/>
              </a:rPr>
              <a:t> resulting in a contamination of the ‘</a:t>
            </a:r>
            <a:r>
              <a:rPr lang="en-GB" sz="3000" dirty="0" err="1">
                <a:latin typeface="+mn-lt"/>
              </a:rPr>
              <a:t>Noordoostpolder</a:t>
            </a:r>
            <a:r>
              <a:rPr lang="en-GB" sz="3000" dirty="0">
                <a:latin typeface="+mn-lt"/>
              </a:rPr>
              <a:t>’ in the Netherlands (Fig. 1). Based on this scenario, the following points were discussed in the first meeting:</a:t>
            </a:r>
          </a:p>
          <a:p>
            <a:pPr marL="457200" lvl="0" indent="-457200">
              <a:buFont typeface="Arial" panose="020B0604020202020204" pitchFamily="34" charset="0"/>
              <a:buChar char="•"/>
            </a:pPr>
            <a:r>
              <a:rPr lang="en-GB" sz="3000" dirty="0">
                <a:latin typeface="+mn-lt"/>
              </a:rPr>
              <a:t>How will society respond to this fictive incident?</a:t>
            </a:r>
          </a:p>
          <a:p>
            <a:pPr marL="457200" lvl="0" indent="-457200">
              <a:buFont typeface="Arial" panose="020B0604020202020204" pitchFamily="34" charset="0"/>
              <a:buChar char="•"/>
            </a:pPr>
            <a:r>
              <a:rPr lang="en-GB" sz="3000" dirty="0">
                <a:latin typeface="+mn-lt"/>
              </a:rPr>
              <a:t>What is the ultimate aim of a recovery program in the transition phase?</a:t>
            </a:r>
          </a:p>
          <a:p>
            <a:pPr marL="457200" lvl="0" indent="-457200">
              <a:buFont typeface="Arial" panose="020B0604020202020204" pitchFamily="34" charset="0"/>
              <a:buChar char="•"/>
            </a:pPr>
            <a:r>
              <a:rPr lang="en-GB" sz="3000" dirty="0">
                <a:latin typeface="+mn-lt"/>
              </a:rPr>
              <a:t>What are the main aspects/criteria to take decisions?</a:t>
            </a:r>
          </a:p>
          <a:p>
            <a:pPr marL="457200" indent="-457200">
              <a:buFont typeface="Arial" panose="020B0604020202020204" pitchFamily="34" charset="0"/>
              <a:buChar char="•"/>
            </a:pPr>
            <a:r>
              <a:rPr lang="en-GB" sz="3000" dirty="0">
                <a:latin typeface="+mn-lt"/>
              </a:rPr>
              <a:t>Does uncertainty influence the decision-making?</a:t>
            </a:r>
          </a:p>
          <a:p>
            <a:pPr defTabSz="1318068">
              <a:lnSpc>
                <a:spcPct val="113000"/>
              </a:lnSpc>
              <a:spcBef>
                <a:spcPts val="600"/>
              </a:spcBef>
              <a:defRPr/>
            </a:pPr>
            <a:r>
              <a:rPr lang="en-GB" sz="3000" dirty="0">
                <a:latin typeface="+mn-lt"/>
              </a:rPr>
              <a:t>The second meeting focused on the use of the MCDA tool as developed in WP 6. For both meetings, a facilitator was appointed to streamline the discussions during the meeting. The meetings started with introductory presentations after which the group was split in two to enable a more thorough discussion of the topics. The outcome of the discussions was shared with the whole group during the following plenary sessions. </a:t>
            </a:r>
          </a:p>
        </p:txBody>
      </p:sp>
      <p:sp>
        <p:nvSpPr>
          <p:cNvPr id="65" name="Text Box 12"/>
          <p:cNvSpPr txBox="1">
            <a:spLocks noChangeArrowheads="1"/>
          </p:cNvSpPr>
          <p:nvPr/>
        </p:nvSpPr>
        <p:spPr bwMode="auto">
          <a:xfrm>
            <a:off x="1852160" y="22226620"/>
            <a:ext cx="26249605" cy="4977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lnSpc>
                <a:spcPct val="112000"/>
              </a:lnSpc>
              <a:spcBef>
                <a:spcPts val="600"/>
              </a:spcBef>
            </a:pPr>
            <a:r>
              <a:rPr lang="en-US" sz="3000" dirty="0">
                <a:latin typeface="+mn-lt"/>
              </a:rPr>
              <a:t>The intended result of the recovery strategy, as viewed by the participants in the first panel meeting, is a functioning society: restoring normal living conditions and food production as quickly as possible. Psychological and social factors are much more important in the transition phase than they were in the first phase, which focuses primarily on minimizing the human health risks.</a:t>
            </a:r>
          </a:p>
          <a:p>
            <a:pPr defTabSz="1318068">
              <a:lnSpc>
                <a:spcPct val="112000"/>
              </a:lnSpc>
              <a:spcBef>
                <a:spcPts val="600"/>
              </a:spcBef>
              <a:defRPr/>
            </a:pPr>
            <a:r>
              <a:rPr lang="en-GB" sz="3000" dirty="0">
                <a:latin typeface="+mn-lt"/>
                <a:cs typeface="Segoe UI" pitchFamily="34" charset="0"/>
              </a:rPr>
              <a:t>Stakeholders indicated that communication is very important and citizens and industry must get some flexibility in taking actions. </a:t>
            </a:r>
          </a:p>
          <a:p>
            <a:pPr defTabSz="1318068">
              <a:lnSpc>
                <a:spcPct val="112000"/>
              </a:lnSpc>
              <a:spcBef>
                <a:spcPts val="600"/>
              </a:spcBef>
              <a:defRPr/>
            </a:pPr>
            <a:r>
              <a:rPr lang="en-GB" sz="3000" dirty="0">
                <a:latin typeface="+mn-lt"/>
                <a:cs typeface="Segoe UI" pitchFamily="34" charset="0"/>
              </a:rPr>
              <a:t>The first meeting identified the main criteria to be included in an MCDA, i.e. health, social acceptance, feasibility, costs, administrative dilemmas and quality of life. </a:t>
            </a:r>
          </a:p>
          <a:p>
            <a:pPr defTabSz="1318068">
              <a:lnSpc>
                <a:spcPct val="112000"/>
              </a:lnSpc>
              <a:spcBef>
                <a:spcPts val="600"/>
              </a:spcBef>
              <a:defRPr/>
            </a:pPr>
            <a:r>
              <a:rPr lang="en-GB" sz="3000" dirty="0">
                <a:latin typeface="+mn-lt"/>
                <a:cs typeface="Segoe UI" pitchFamily="34" charset="0"/>
              </a:rPr>
              <a:t>Five strategies with relocation options were presented in the second panel meeting. Costs and health criteria were included in the MCDA prior to the meeting. The other criteria were scored using mentimeter (Fig. 2). The MCDA </a:t>
            </a:r>
            <a:r>
              <a:rPr lang="en-GB" sz="3000">
                <a:latin typeface="+mn-lt"/>
                <a:cs typeface="Segoe UI" pitchFamily="34" charset="0"/>
              </a:rPr>
              <a:t>tool was </a:t>
            </a:r>
            <a:r>
              <a:rPr lang="en-GB" sz="3000" dirty="0">
                <a:latin typeface="+mn-lt"/>
                <a:cs typeface="Segoe UI" pitchFamily="34" charset="0"/>
              </a:rPr>
              <a:t>evaluated for its usefulness in the transition phase (Fig. 3).</a:t>
            </a:r>
          </a:p>
          <a:p>
            <a:pPr algn="just" eaLnBrk="1" hangingPunct="1">
              <a:lnSpc>
                <a:spcPct val="112000"/>
              </a:lnSpc>
              <a:spcBef>
                <a:spcPts val="600"/>
              </a:spcBef>
            </a:pPr>
            <a:endParaRPr lang="en-GB" sz="3000" dirty="0">
              <a:latin typeface="+mn-lt"/>
            </a:endParaRPr>
          </a:p>
          <a:p>
            <a:pPr algn="just" eaLnBrk="1" hangingPunct="1"/>
            <a:endParaRPr lang="en-AU" sz="3000" dirty="0">
              <a:latin typeface="+mn-lt"/>
              <a:cs typeface="Segoe UI" pitchFamily="34" charset="0"/>
            </a:endParaRPr>
          </a:p>
        </p:txBody>
      </p:sp>
      <p:sp>
        <p:nvSpPr>
          <p:cNvPr id="67" name="Text Box 12"/>
          <p:cNvSpPr txBox="1">
            <a:spLocks noChangeArrowheads="1"/>
          </p:cNvSpPr>
          <p:nvPr/>
        </p:nvSpPr>
        <p:spPr bwMode="auto">
          <a:xfrm>
            <a:off x="1852160" y="36873442"/>
            <a:ext cx="26665690" cy="2129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defTabSz="1318068">
              <a:lnSpc>
                <a:spcPct val="113000"/>
              </a:lnSpc>
              <a:spcBef>
                <a:spcPts val="600"/>
              </a:spcBef>
              <a:defRPr/>
            </a:pPr>
            <a:r>
              <a:rPr lang="en-US" sz="3000" dirty="0">
                <a:latin typeface="+mn-lt"/>
                <a:ea typeface="ＭＳ Ｐゴシック" charset="-128"/>
              </a:rPr>
              <a:t>The panel meetings showed that it is relevant to involve various</a:t>
            </a:r>
            <a:r>
              <a:rPr lang="en-GB" sz="3000" dirty="0">
                <a:latin typeface="+mn-lt"/>
              </a:rPr>
              <a:t> stakeholders in the decision-making process of the transition phase. Furthermore, the MCDA tool as developed in WP6 was seen as helpful to structure discussions in such a setting. The main uncertainties identified related to the criteria values to be used in the MCDA tool as especially the ‘soft’ criteria, such as psychosocial effects, were difficult to quantify. Furthermore, human response to countermeasures is uncertain as well as the effect of a recovery strategy on the long term.</a:t>
            </a:r>
            <a:endParaRPr lang="en-AU" sz="3000" dirty="0">
              <a:latin typeface="+mn-lt"/>
              <a:cs typeface="Segoe UI" pitchFamily="34" charset="0"/>
            </a:endParaRPr>
          </a:p>
        </p:txBody>
      </p:sp>
      <p:pic>
        <p:nvPicPr>
          <p:cNvPr id="32" name="Imagen 4"/>
          <p:cNvPicPr/>
          <p:nvPr/>
        </p:nvPicPr>
        <p:blipFill>
          <a:blip r:embed="rId9">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10">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a:solidFill>
                  <a:schemeClr val="accent2"/>
                </a:solidFill>
                <a:latin typeface="Arial Narrow" panose="020B0606020202030204" pitchFamily="34" charset="0"/>
                <a:cs typeface="Aharoni" panose="02010803020104030203" pitchFamily="2" charset="-79"/>
              </a:rPr>
              <a:t>Wp4</a:t>
            </a:r>
            <a:endParaRPr lang="sk-SK" b="1" dirty="0">
              <a:solidFill>
                <a:schemeClr val="accent2"/>
              </a:solidFill>
              <a:latin typeface="Arial Narrow" panose="020B0606020202030204" pitchFamily="34" charset="0"/>
              <a:cs typeface="Aharoni" panose="02010803020104030203" pitchFamily="2" charset="-79"/>
            </a:endParaRPr>
          </a:p>
        </p:txBody>
      </p:sp>
      <p:pic>
        <p:nvPicPr>
          <p:cNvPr id="36" name="Picture 35">
            <a:extLst>
              <a:ext uri="{FF2B5EF4-FFF2-40B4-BE49-F238E27FC236}">
                <a16:creationId xmlns:a16="http://schemas.microsoft.com/office/drawing/2014/main" id="{BBC82CED-1353-4025-9C64-88A70E5BAD27}"/>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17124843" y="13566096"/>
            <a:ext cx="9823526" cy="5472170"/>
          </a:xfrm>
          <a:prstGeom prst="rect">
            <a:avLst/>
          </a:prstGeom>
          <a:noFill/>
          <a:ln>
            <a:noFill/>
          </a:ln>
        </p:spPr>
      </p:pic>
      <p:sp>
        <p:nvSpPr>
          <p:cNvPr id="48" name="TextBox 47">
            <a:extLst>
              <a:ext uri="{FF2B5EF4-FFF2-40B4-BE49-F238E27FC236}">
                <a16:creationId xmlns:a16="http://schemas.microsoft.com/office/drawing/2014/main" id="{C3CF754D-BC4F-4B44-80FF-CEF6A3C8FFF6}"/>
              </a:ext>
            </a:extLst>
          </p:cNvPr>
          <p:cNvSpPr txBox="1"/>
          <p:nvPr/>
        </p:nvSpPr>
        <p:spPr>
          <a:xfrm>
            <a:off x="17124843" y="19107493"/>
            <a:ext cx="8146949" cy="523220"/>
          </a:xfrm>
          <a:prstGeom prst="rect">
            <a:avLst/>
          </a:prstGeom>
          <a:noFill/>
        </p:spPr>
        <p:txBody>
          <a:bodyPr wrap="square" rtlCol="0">
            <a:spAutoFit/>
          </a:bodyPr>
          <a:lstStyle/>
          <a:p>
            <a:r>
              <a:rPr lang="en-GB" sz="2800" dirty="0"/>
              <a:t>Fig 1. Fictive incident in the NPP of Borssele.</a:t>
            </a:r>
          </a:p>
        </p:txBody>
      </p:sp>
      <p:pic>
        <p:nvPicPr>
          <p:cNvPr id="49" name="Picture 48">
            <a:extLst>
              <a:ext uri="{FF2B5EF4-FFF2-40B4-BE49-F238E27FC236}">
                <a16:creationId xmlns:a16="http://schemas.microsoft.com/office/drawing/2014/main" id="{CD1ECD20-D70B-48D4-88D0-C99E4B6D6A54}"/>
              </a:ext>
            </a:extLst>
          </p:cNvPr>
          <p:cNvPicPr/>
          <p:nvPr/>
        </p:nvPicPr>
        <p:blipFill>
          <a:blip r:embed="rId12" cstate="print">
            <a:extLst>
              <a:ext uri="{28A0092B-C50C-407E-A947-70E740481C1C}">
                <a14:useLocalDpi xmlns:a14="http://schemas.microsoft.com/office/drawing/2010/main" val="0"/>
              </a:ext>
            </a:extLst>
          </a:blip>
          <a:stretch>
            <a:fillRect/>
          </a:stretch>
        </p:blipFill>
        <p:spPr>
          <a:xfrm>
            <a:off x="1476375" y="26347844"/>
            <a:ext cx="12649531" cy="8111013"/>
          </a:xfrm>
          <a:prstGeom prst="rect">
            <a:avLst/>
          </a:prstGeom>
        </p:spPr>
      </p:pic>
      <p:pic>
        <p:nvPicPr>
          <p:cNvPr id="50" name="Picture 49">
            <a:extLst>
              <a:ext uri="{FF2B5EF4-FFF2-40B4-BE49-F238E27FC236}">
                <a16:creationId xmlns:a16="http://schemas.microsoft.com/office/drawing/2014/main" id="{DD41314B-8CFF-40FA-AFC5-C19CA70F287A}"/>
              </a:ext>
            </a:extLst>
          </p:cNvPr>
          <p:cNvPicPr/>
          <p:nvPr/>
        </p:nvPicPr>
        <p:blipFill>
          <a:blip r:embed="rId13"/>
          <a:stretch>
            <a:fillRect/>
          </a:stretch>
        </p:blipFill>
        <p:spPr>
          <a:xfrm>
            <a:off x="15437985" y="26853554"/>
            <a:ext cx="12239273" cy="6083484"/>
          </a:xfrm>
          <a:prstGeom prst="rect">
            <a:avLst/>
          </a:prstGeom>
        </p:spPr>
      </p:pic>
      <p:sp>
        <p:nvSpPr>
          <p:cNvPr id="51" name="TextBox 50">
            <a:extLst>
              <a:ext uri="{FF2B5EF4-FFF2-40B4-BE49-F238E27FC236}">
                <a16:creationId xmlns:a16="http://schemas.microsoft.com/office/drawing/2014/main" id="{0E911EF1-1FAB-4EFA-929C-AD8C35AB7899}"/>
              </a:ext>
            </a:extLst>
          </p:cNvPr>
          <p:cNvSpPr txBox="1"/>
          <p:nvPr/>
        </p:nvSpPr>
        <p:spPr>
          <a:xfrm>
            <a:off x="2378709" y="33811921"/>
            <a:ext cx="11747197" cy="553998"/>
          </a:xfrm>
          <a:prstGeom prst="rect">
            <a:avLst/>
          </a:prstGeom>
          <a:noFill/>
        </p:spPr>
        <p:txBody>
          <a:bodyPr wrap="square" rtlCol="0">
            <a:spAutoFit/>
          </a:bodyPr>
          <a:lstStyle/>
          <a:p>
            <a:r>
              <a:rPr lang="en-GB" sz="3000" dirty="0">
                <a:latin typeface="+mn-lt"/>
              </a:rPr>
              <a:t>Fig 2. Scores for the proposition ‘This clean-up strategy is easily feasible’</a:t>
            </a:r>
          </a:p>
        </p:txBody>
      </p:sp>
      <p:sp>
        <p:nvSpPr>
          <p:cNvPr id="52" name="TextBox 51">
            <a:extLst>
              <a:ext uri="{FF2B5EF4-FFF2-40B4-BE49-F238E27FC236}">
                <a16:creationId xmlns:a16="http://schemas.microsoft.com/office/drawing/2014/main" id="{F945E265-9A08-450D-88BA-86B35ED19D6E}"/>
              </a:ext>
            </a:extLst>
          </p:cNvPr>
          <p:cNvSpPr txBox="1"/>
          <p:nvPr/>
        </p:nvSpPr>
        <p:spPr>
          <a:xfrm>
            <a:off x="15872847" y="33824745"/>
            <a:ext cx="11804411" cy="1015663"/>
          </a:xfrm>
          <a:prstGeom prst="rect">
            <a:avLst/>
          </a:prstGeom>
          <a:noFill/>
        </p:spPr>
        <p:txBody>
          <a:bodyPr wrap="square" rtlCol="0">
            <a:spAutoFit/>
          </a:bodyPr>
          <a:lstStyle/>
          <a:p>
            <a:r>
              <a:rPr lang="en-GB" sz="3000" dirty="0">
                <a:latin typeface="+mn-lt"/>
              </a:rPr>
              <a:t>Fig 3. Outcome of the MCDA using equal weighing for: health, costs, social acceptance, feasibility, administrative dilemmas and quality of life.</a:t>
            </a:r>
            <a:endParaRPr lang="nl-NL" sz="3000" dirty="0">
              <a:latin typeface="+mn-lt"/>
            </a:endParaRPr>
          </a:p>
        </p:txBody>
      </p:sp>
      <p:pic>
        <p:nvPicPr>
          <p:cNvPr id="8" name="Picture 7">
            <a:extLst>
              <a:ext uri="{FF2B5EF4-FFF2-40B4-BE49-F238E27FC236}">
                <a16:creationId xmlns:a16="http://schemas.microsoft.com/office/drawing/2014/main" id="{C29B4BCF-4A03-437A-B9DB-E30F899F869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145394" y="824631"/>
            <a:ext cx="5556146" cy="1642319"/>
          </a:xfrm>
          <a:prstGeom prst="rect">
            <a:avLst/>
          </a:prstGeom>
        </p:spPr>
      </p:pic>
      <p:pic>
        <p:nvPicPr>
          <p:cNvPr id="10" name="Picture 9">
            <a:extLst>
              <a:ext uri="{FF2B5EF4-FFF2-40B4-BE49-F238E27FC236}">
                <a16:creationId xmlns:a16="http://schemas.microsoft.com/office/drawing/2014/main" id="{0F15D0EC-3154-4607-B0ED-5EC78104B636}"/>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18576" y="2812649"/>
            <a:ext cx="5864824" cy="1990496"/>
          </a:xfrm>
          <a:prstGeom prst="rect">
            <a:avLst/>
          </a:prstGeom>
        </p:spPr>
      </p:pic>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3.xml><?xml version="1.0" encoding="utf-8"?>
<ds:datastoreItem xmlns:ds="http://schemas.openxmlformats.org/officeDocument/2006/customXml" ds:itemID="{F72D18AD-630F-4686-B02D-DE0845F6EADE}">
  <ds:schemaRef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1692</TotalTime>
  <Pages>22</Pages>
  <Words>723</Words>
  <Application>Microsoft Office PowerPoint</Application>
  <PresentationFormat>Custom</PresentationFormat>
  <Paragraphs>35</Paragraphs>
  <Slides>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vt:i4>
      </vt:variant>
    </vt:vector>
  </HeadingPairs>
  <TitlesOfParts>
    <vt:vector size="12" baseType="lpstr">
      <vt:lpstr>Segoe UI</vt:lpstr>
      <vt:lpstr>Calibri</vt:lpstr>
      <vt:lpstr>Interstate-Regular</vt:lpstr>
      <vt:lpstr>Arial Narrow</vt:lpstr>
      <vt:lpstr>CenturyGothic-Bold</vt:lpstr>
      <vt:lpstr>Times New Roman</vt:lpstr>
      <vt:lpstr>Wingdings</vt:lpstr>
      <vt:lpstr>ＭＳ Ｐゴシック</vt:lpstr>
      <vt:lpstr>Arial</vt:lpstr>
      <vt:lpstr>Aharoni</vt:lpstr>
      <vt:lpstr>CONCERT</vt:lpstr>
      <vt:lpstr>PowerPoint Presentation</vt:lpstr>
    </vt:vector>
  </TitlesOfParts>
  <Company>SCK-CEN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Asselt, Esther van</cp:lastModifiedBy>
  <cp:revision>225</cp:revision>
  <cp:lastPrinted>2019-10-29T13:55:29Z</cp:lastPrinted>
  <dcterms:created xsi:type="dcterms:W3CDTF">2017-11-13T09:28:55Z</dcterms:created>
  <dcterms:modified xsi:type="dcterms:W3CDTF">2019-11-19T15:30:11Z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